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League Spartan" charset="1" panose="00000800000000000000"/>
      <p:regular r:id="rId23"/>
    </p:embeddedFont>
    <p:embeddedFont>
      <p:font typeface="Berthold Block" charset="1" panose="02000506040000020004"/>
      <p:regular r:id="rId24"/>
    </p:embeddedFont>
    <p:embeddedFont>
      <p:font typeface="Open Sans Bold" charset="1" panose="020B08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6.jpe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https://docs.google.com/document/d/1E246K20M1VkfeER9VdWGnKvw9E6AeFdLBJILaJKsf_Q/edit?usp=sharing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05" t="-18304" r="0" b="-62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9908" y="1256948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289" y="114289"/>
            <a:ext cx="2149380" cy="2149380"/>
          </a:xfrm>
          <a:custGeom>
            <a:avLst/>
            <a:gdLst/>
            <a:ahLst/>
            <a:cxnLst/>
            <a:rect r="r" b="b" t="t" l="l"/>
            <a:pathLst>
              <a:path h="2149380" w="2149380">
                <a:moveTo>
                  <a:pt x="0" y="0"/>
                </a:moveTo>
                <a:lnTo>
                  <a:pt x="2149380" y="0"/>
                </a:lnTo>
                <a:lnTo>
                  <a:pt x="2149380" y="2149380"/>
                </a:lnTo>
                <a:lnTo>
                  <a:pt x="0" y="2149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1467" y="3567736"/>
            <a:ext cx="16965066" cy="315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22"/>
              </a:lnSpc>
            </a:pPr>
            <a:r>
              <a:rPr lang="en-US" b="true" sz="1043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SISTEMA DE GESTION DE PROCESOS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56203" y="1078603"/>
            <a:ext cx="5607533" cy="9208397"/>
          </a:xfrm>
          <a:custGeom>
            <a:avLst/>
            <a:gdLst/>
            <a:ahLst/>
            <a:cxnLst/>
            <a:rect r="r" b="b" t="t" l="l"/>
            <a:pathLst>
              <a:path h="9208397" w="5607533">
                <a:moveTo>
                  <a:pt x="5607533" y="0"/>
                </a:moveTo>
                <a:lnTo>
                  <a:pt x="0" y="0"/>
                </a:lnTo>
                <a:lnTo>
                  <a:pt x="0" y="9208397"/>
                </a:lnTo>
                <a:lnTo>
                  <a:pt x="5607533" y="9208397"/>
                </a:lnTo>
                <a:lnTo>
                  <a:pt x="5607533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l="-28658" t="0" r="-30450" b="-1708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9579" y="2356923"/>
            <a:ext cx="7773207" cy="6651756"/>
          </a:xfrm>
          <a:custGeom>
            <a:avLst/>
            <a:gdLst/>
            <a:ahLst/>
            <a:cxnLst/>
            <a:rect r="r" b="b" t="t" l="l"/>
            <a:pathLst>
              <a:path h="6651756" w="7773207">
                <a:moveTo>
                  <a:pt x="0" y="0"/>
                </a:moveTo>
                <a:lnTo>
                  <a:pt x="7773207" y="0"/>
                </a:lnTo>
                <a:lnTo>
                  <a:pt x="7773207" y="6651757"/>
                </a:lnTo>
                <a:lnTo>
                  <a:pt x="0" y="6651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8891" y="2356923"/>
            <a:ext cx="7615970" cy="6651756"/>
          </a:xfrm>
          <a:custGeom>
            <a:avLst/>
            <a:gdLst/>
            <a:ahLst/>
            <a:cxnLst/>
            <a:rect r="r" b="b" t="t" l="l"/>
            <a:pathLst>
              <a:path h="6651756" w="7615970">
                <a:moveTo>
                  <a:pt x="0" y="0"/>
                </a:moveTo>
                <a:lnTo>
                  <a:pt x="7615970" y="0"/>
                </a:lnTo>
                <a:lnTo>
                  <a:pt x="7615970" y="6651757"/>
                </a:lnTo>
                <a:lnTo>
                  <a:pt x="0" y="6651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4" r="0" b="-16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80181" y="529781"/>
            <a:ext cx="6327638" cy="105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02"/>
              </a:lnSpc>
              <a:spcBef>
                <a:spcPct val="0"/>
              </a:spcBef>
            </a:pPr>
            <a:r>
              <a:rPr lang="en-US" sz="7299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SOLUCION FINAL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56203" y="1078603"/>
            <a:ext cx="5607533" cy="9208397"/>
          </a:xfrm>
          <a:custGeom>
            <a:avLst/>
            <a:gdLst/>
            <a:ahLst/>
            <a:cxnLst/>
            <a:rect r="r" b="b" t="t" l="l"/>
            <a:pathLst>
              <a:path h="9208397" w="5607533">
                <a:moveTo>
                  <a:pt x="5607533" y="0"/>
                </a:moveTo>
                <a:lnTo>
                  <a:pt x="0" y="0"/>
                </a:lnTo>
                <a:lnTo>
                  <a:pt x="0" y="9208397"/>
                </a:lnTo>
                <a:lnTo>
                  <a:pt x="5607533" y="9208397"/>
                </a:lnTo>
                <a:lnTo>
                  <a:pt x="5607533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l="-28658" t="0" r="-30450" b="-1708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91908" y="1968654"/>
            <a:ext cx="5814478" cy="3290640"/>
          </a:xfrm>
          <a:custGeom>
            <a:avLst/>
            <a:gdLst/>
            <a:ahLst/>
            <a:cxnLst/>
            <a:rect r="r" b="b" t="t" l="l"/>
            <a:pathLst>
              <a:path h="3290640" w="5814478">
                <a:moveTo>
                  <a:pt x="0" y="0"/>
                </a:moveTo>
                <a:lnTo>
                  <a:pt x="5814478" y="0"/>
                </a:lnTo>
                <a:lnTo>
                  <a:pt x="5814478" y="3290640"/>
                </a:lnTo>
                <a:lnTo>
                  <a:pt x="0" y="3290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4" t="-1388" r="0" b="-2169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13462" y="5902597"/>
            <a:ext cx="5596304" cy="3923182"/>
          </a:xfrm>
          <a:custGeom>
            <a:avLst/>
            <a:gdLst/>
            <a:ahLst/>
            <a:cxnLst/>
            <a:rect r="r" b="b" t="t" l="l"/>
            <a:pathLst>
              <a:path h="3923182" w="5596304">
                <a:moveTo>
                  <a:pt x="0" y="0"/>
                </a:moveTo>
                <a:lnTo>
                  <a:pt x="5596304" y="0"/>
                </a:lnTo>
                <a:lnTo>
                  <a:pt x="5596304" y="3923182"/>
                </a:lnTo>
                <a:lnTo>
                  <a:pt x="0" y="3923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6422" y="2391692"/>
            <a:ext cx="2444564" cy="24445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2"/>
                </a:lnSpc>
              </a:pPr>
              <a:r>
                <a:rPr lang="en-US" sz="22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MENU PRINCIPAL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160418" y="6370341"/>
            <a:ext cx="2714684" cy="271468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2"/>
                </a:lnSpc>
              </a:pPr>
              <a:r>
                <a:rPr lang="en-US" sz="22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AGREGAR PROCESO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319105" y="529781"/>
            <a:ext cx="7988714" cy="105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02"/>
              </a:lnSpc>
              <a:spcBef>
                <a:spcPct val="0"/>
              </a:spcBef>
            </a:pPr>
            <a:r>
              <a:rPr lang="en-US" sz="7299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EJECUCION DEL CODIGO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56203" y="1078603"/>
            <a:ext cx="5607533" cy="9208397"/>
          </a:xfrm>
          <a:custGeom>
            <a:avLst/>
            <a:gdLst/>
            <a:ahLst/>
            <a:cxnLst/>
            <a:rect r="r" b="b" t="t" l="l"/>
            <a:pathLst>
              <a:path h="9208397" w="5607533">
                <a:moveTo>
                  <a:pt x="5607533" y="0"/>
                </a:moveTo>
                <a:lnTo>
                  <a:pt x="0" y="0"/>
                </a:lnTo>
                <a:lnTo>
                  <a:pt x="0" y="9208397"/>
                </a:lnTo>
                <a:lnTo>
                  <a:pt x="5607533" y="9208397"/>
                </a:lnTo>
                <a:lnTo>
                  <a:pt x="5607533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l="-28658" t="0" r="-30450" b="-17088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06422" y="2391692"/>
            <a:ext cx="2444564" cy="244456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2"/>
                </a:lnSpc>
              </a:pPr>
              <a:r>
                <a:rPr lang="en-US" sz="22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LISTA DE PROCESOS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911144" y="1727332"/>
            <a:ext cx="6801723" cy="3744498"/>
          </a:xfrm>
          <a:custGeom>
            <a:avLst/>
            <a:gdLst/>
            <a:ahLst/>
            <a:cxnLst/>
            <a:rect r="r" b="b" t="t" l="l"/>
            <a:pathLst>
              <a:path h="3744498" w="6801723">
                <a:moveTo>
                  <a:pt x="0" y="0"/>
                </a:moveTo>
                <a:lnTo>
                  <a:pt x="6801724" y="0"/>
                </a:lnTo>
                <a:lnTo>
                  <a:pt x="6801724" y="3744497"/>
                </a:lnTo>
                <a:lnTo>
                  <a:pt x="0" y="3744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7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63244" y="5997187"/>
            <a:ext cx="7323822" cy="3460992"/>
          </a:xfrm>
          <a:custGeom>
            <a:avLst/>
            <a:gdLst/>
            <a:ahLst/>
            <a:cxnLst/>
            <a:rect r="r" b="b" t="t" l="l"/>
            <a:pathLst>
              <a:path h="3460992" w="7323822">
                <a:moveTo>
                  <a:pt x="0" y="0"/>
                </a:moveTo>
                <a:lnTo>
                  <a:pt x="7323822" y="0"/>
                </a:lnTo>
                <a:lnTo>
                  <a:pt x="7323822" y="3460992"/>
                </a:lnTo>
                <a:lnTo>
                  <a:pt x="0" y="3460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19105" y="529781"/>
            <a:ext cx="7988714" cy="105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02"/>
              </a:lnSpc>
              <a:spcBef>
                <a:spcPct val="0"/>
              </a:spcBef>
            </a:pPr>
            <a:r>
              <a:rPr lang="en-US" sz="7299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EJECUCION DEL CODIGO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56203" y="1078603"/>
            <a:ext cx="5607533" cy="9208397"/>
          </a:xfrm>
          <a:custGeom>
            <a:avLst/>
            <a:gdLst/>
            <a:ahLst/>
            <a:cxnLst/>
            <a:rect r="r" b="b" t="t" l="l"/>
            <a:pathLst>
              <a:path h="9208397" w="5607533">
                <a:moveTo>
                  <a:pt x="5607533" y="0"/>
                </a:moveTo>
                <a:lnTo>
                  <a:pt x="0" y="0"/>
                </a:lnTo>
                <a:lnTo>
                  <a:pt x="0" y="9208397"/>
                </a:lnTo>
                <a:lnTo>
                  <a:pt x="5607533" y="9208397"/>
                </a:lnTo>
                <a:lnTo>
                  <a:pt x="5607533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l="-28658" t="0" r="-30450" b="-17088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65206" y="2438513"/>
            <a:ext cx="2444564" cy="244456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2"/>
                </a:lnSpc>
              </a:pPr>
              <a:r>
                <a:rPr lang="en-US" sz="22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ENCOLAR PROCESO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890993" y="1747704"/>
            <a:ext cx="8034983" cy="3826182"/>
          </a:xfrm>
          <a:custGeom>
            <a:avLst/>
            <a:gdLst/>
            <a:ahLst/>
            <a:cxnLst/>
            <a:rect r="r" b="b" t="t" l="l"/>
            <a:pathLst>
              <a:path h="3826182" w="8034983">
                <a:moveTo>
                  <a:pt x="0" y="0"/>
                </a:moveTo>
                <a:lnTo>
                  <a:pt x="8034984" y="0"/>
                </a:lnTo>
                <a:lnTo>
                  <a:pt x="8034984" y="3826182"/>
                </a:lnTo>
                <a:lnTo>
                  <a:pt x="0" y="3826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668712" y="6617575"/>
            <a:ext cx="2444564" cy="244456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2"/>
                </a:lnSpc>
              </a:pPr>
              <a:r>
                <a:rPr lang="en-US" sz="22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EJECUTAR PROCESO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993377" y="5865242"/>
            <a:ext cx="6729136" cy="3949230"/>
          </a:xfrm>
          <a:custGeom>
            <a:avLst/>
            <a:gdLst/>
            <a:ahLst/>
            <a:cxnLst/>
            <a:rect r="r" b="b" t="t" l="l"/>
            <a:pathLst>
              <a:path h="3949230" w="6729136">
                <a:moveTo>
                  <a:pt x="0" y="0"/>
                </a:moveTo>
                <a:lnTo>
                  <a:pt x="6729136" y="0"/>
                </a:lnTo>
                <a:lnTo>
                  <a:pt x="6729136" y="3949230"/>
                </a:lnTo>
                <a:lnTo>
                  <a:pt x="0" y="394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19105" y="529781"/>
            <a:ext cx="7988714" cy="105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02"/>
              </a:lnSpc>
              <a:spcBef>
                <a:spcPct val="0"/>
              </a:spcBef>
            </a:pPr>
            <a:r>
              <a:rPr lang="en-US" sz="7299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EJECUCION DEL CODIGO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56203" y="1078603"/>
            <a:ext cx="5607533" cy="9208397"/>
          </a:xfrm>
          <a:custGeom>
            <a:avLst/>
            <a:gdLst/>
            <a:ahLst/>
            <a:cxnLst/>
            <a:rect r="r" b="b" t="t" l="l"/>
            <a:pathLst>
              <a:path h="9208397" w="5607533">
                <a:moveTo>
                  <a:pt x="5607533" y="0"/>
                </a:moveTo>
                <a:lnTo>
                  <a:pt x="0" y="0"/>
                </a:lnTo>
                <a:lnTo>
                  <a:pt x="0" y="9208397"/>
                </a:lnTo>
                <a:lnTo>
                  <a:pt x="5607533" y="9208397"/>
                </a:lnTo>
                <a:lnTo>
                  <a:pt x="5607533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l="-28658" t="0" r="-30450" b="-17088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2922624" y="4111106"/>
            <a:ext cx="2444564" cy="244456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2"/>
                </a:lnSpc>
              </a:pPr>
              <a:r>
                <a:rPr lang="en-US" sz="22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VER HISTORIAL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834250" y="2919882"/>
            <a:ext cx="7228796" cy="5525839"/>
          </a:xfrm>
          <a:custGeom>
            <a:avLst/>
            <a:gdLst/>
            <a:ahLst/>
            <a:cxnLst/>
            <a:rect r="r" b="b" t="t" l="l"/>
            <a:pathLst>
              <a:path h="5525839" w="7228796">
                <a:moveTo>
                  <a:pt x="0" y="0"/>
                </a:moveTo>
                <a:lnTo>
                  <a:pt x="7228796" y="0"/>
                </a:lnTo>
                <a:lnTo>
                  <a:pt x="7228796" y="5525839"/>
                </a:lnTo>
                <a:lnTo>
                  <a:pt x="0" y="5525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6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19105" y="529781"/>
            <a:ext cx="7988714" cy="105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02"/>
              </a:lnSpc>
              <a:spcBef>
                <a:spcPct val="0"/>
              </a:spcBef>
            </a:pPr>
            <a:r>
              <a:rPr lang="en-US" sz="7299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EJECUCION DEL CODIGO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1437" y="-132583"/>
            <a:ext cx="8016583" cy="5463621"/>
            <a:chOff x="0" y="0"/>
            <a:chExt cx="10688778" cy="728482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4945" t="6939" r="0" b="6109"/>
            <a:stretch>
              <a:fillRect/>
            </a:stretch>
          </p:blipFill>
          <p:spPr>
            <a:xfrm flipH="false" flipV="false">
              <a:off x="0" y="0"/>
              <a:ext cx="10688778" cy="728482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0" y="5331038"/>
            <a:ext cx="7855147" cy="5281354"/>
            <a:chOff x="0" y="0"/>
            <a:chExt cx="2068845" cy="1390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8845" cy="1390974"/>
            </a:xfrm>
            <a:custGeom>
              <a:avLst/>
              <a:gdLst/>
              <a:ahLst/>
              <a:cxnLst/>
              <a:rect r="r" b="b" t="t" l="l"/>
              <a:pathLst>
                <a:path h="1390974" w="2068845">
                  <a:moveTo>
                    <a:pt x="0" y="0"/>
                  </a:moveTo>
                  <a:lnTo>
                    <a:pt x="2068845" y="0"/>
                  </a:lnTo>
                  <a:lnTo>
                    <a:pt x="2068845" y="1390974"/>
                  </a:lnTo>
                  <a:lnTo>
                    <a:pt x="0" y="1390974"/>
                  </a:lnTo>
                  <a:close/>
                </a:path>
              </a:pathLst>
            </a:custGeom>
            <a:gradFill rotWithShape="true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068845" cy="1419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310715" y="2325934"/>
            <a:ext cx="9396584" cy="5311824"/>
          </a:xfrm>
          <a:custGeom>
            <a:avLst/>
            <a:gdLst/>
            <a:ahLst/>
            <a:cxnLst/>
            <a:rect r="r" b="b" t="t" l="l"/>
            <a:pathLst>
              <a:path h="5311824" w="9396584">
                <a:moveTo>
                  <a:pt x="0" y="0"/>
                </a:moveTo>
                <a:lnTo>
                  <a:pt x="9396584" y="0"/>
                </a:lnTo>
                <a:lnTo>
                  <a:pt x="9396584" y="5311824"/>
                </a:lnTo>
                <a:lnTo>
                  <a:pt x="0" y="531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532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1322" y="5921001"/>
            <a:ext cx="5992503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REPOSITORIO CON CONTROL DE VERSIONES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79337" y="3899283"/>
            <a:ext cx="408663" cy="5359017"/>
            <a:chOff x="0" y="0"/>
            <a:chExt cx="107631" cy="14114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631" cy="1411428"/>
            </a:xfrm>
            <a:custGeom>
              <a:avLst/>
              <a:gdLst/>
              <a:ahLst/>
              <a:cxnLst/>
              <a:rect r="r" b="b" t="t" l="l"/>
              <a:pathLst>
                <a:path h="1411428" w="107631">
                  <a:moveTo>
                    <a:pt x="0" y="0"/>
                  </a:moveTo>
                  <a:lnTo>
                    <a:pt x="107631" y="0"/>
                  </a:lnTo>
                  <a:lnTo>
                    <a:pt x="107631" y="1411428"/>
                  </a:lnTo>
                  <a:lnTo>
                    <a:pt x="0" y="1411428"/>
                  </a:lnTo>
                  <a:close/>
                </a:path>
              </a:pathLst>
            </a:custGeom>
            <a:gradFill rotWithShape="true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07631" cy="144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01497" y="3120403"/>
            <a:ext cx="14152757" cy="5359017"/>
            <a:chOff x="0" y="0"/>
            <a:chExt cx="3727475" cy="14114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27475" cy="1411428"/>
            </a:xfrm>
            <a:custGeom>
              <a:avLst/>
              <a:gdLst/>
              <a:ahLst/>
              <a:cxnLst/>
              <a:rect r="r" b="b" t="t" l="l"/>
              <a:pathLst>
                <a:path h="1411428" w="3727475">
                  <a:moveTo>
                    <a:pt x="0" y="0"/>
                  </a:moveTo>
                  <a:lnTo>
                    <a:pt x="3727475" y="0"/>
                  </a:lnTo>
                  <a:lnTo>
                    <a:pt x="3727475" y="1411428"/>
                  </a:lnTo>
                  <a:lnTo>
                    <a:pt x="0" y="1411428"/>
                  </a:lnTo>
                  <a:close/>
                </a:path>
              </a:pathLst>
            </a:custGeom>
            <a:gradFill rotWithShape="true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3727475" cy="1516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979"/>
                </a:lnSpc>
                <a:spcBef>
                  <a:spcPct val="0"/>
                </a:spcBef>
              </a:pPr>
              <a:r>
                <a:rPr lang="en-US" sz="5699" u="sng">
                  <a:solidFill>
                    <a:srgbClr val="FFFFFF">
                      <a:alpha val="78824"/>
                    </a:srgbClr>
                  </a:solidFill>
                  <a:latin typeface="League Spartan"/>
                  <a:ea typeface="League Spartan"/>
                  <a:cs typeface="League Spartan"/>
                  <a:sym typeface="League Spartan"/>
                  <a:hlinkClick r:id="rId3" tooltip="https://docs.google.com/document/d/1E246K20M1VkfeER9VdWGnKvw9E6AeFdLBJILaJKsf_Q/edit?usp=sharing"/>
                </a:rPr>
                <a:t>https://docs.google.com/document/d/1E246K20M1VkfeER9VdWGnKvw9E6AeFdLBJILaJKsf_Q/edit?usp=sharing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04026" y="1019175"/>
            <a:ext cx="1312827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59"/>
              </a:lnSpc>
              <a:spcBef>
                <a:spcPct val="0"/>
              </a:spcBef>
            </a:pPr>
            <a:r>
              <a:rPr lang="en-US" sz="82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MANUAL DE USUARIO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217774" y="0"/>
            <a:ext cx="8422481" cy="10287000"/>
          </a:xfrm>
          <a:custGeom>
            <a:avLst/>
            <a:gdLst/>
            <a:ahLst/>
            <a:cxnLst/>
            <a:rect r="r" b="b" t="t" l="l"/>
            <a:pathLst>
              <a:path h="10287000" w="8422481">
                <a:moveTo>
                  <a:pt x="8422481" y="0"/>
                </a:moveTo>
                <a:lnTo>
                  <a:pt x="0" y="0"/>
                </a:lnTo>
                <a:lnTo>
                  <a:pt x="0" y="10287000"/>
                </a:lnTo>
                <a:lnTo>
                  <a:pt x="8422481" y="10287000"/>
                </a:lnTo>
                <a:lnTo>
                  <a:pt x="8422481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881742" y="2555962"/>
            <a:ext cx="9567782" cy="483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079"/>
              </a:lnSpc>
              <a:spcBef>
                <a:spcPct val="0"/>
              </a:spcBef>
            </a:pPr>
            <a:r>
              <a:rPr lang="en-US" sz="158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¡MUCHAS 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372601">
            <a:off x="13228724" y="382987"/>
            <a:ext cx="5662151" cy="2379890"/>
          </a:xfrm>
          <a:custGeom>
            <a:avLst/>
            <a:gdLst/>
            <a:ahLst/>
            <a:cxnLst/>
            <a:rect r="r" b="b" t="t" l="l"/>
            <a:pathLst>
              <a:path h="2379890" w="5662151">
                <a:moveTo>
                  <a:pt x="5662151" y="0"/>
                </a:moveTo>
                <a:lnTo>
                  <a:pt x="0" y="0"/>
                </a:lnTo>
                <a:lnTo>
                  <a:pt x="0" y="2379891"/>
                </a:lnTo>
                <a:lnTo>
                  <a:pt x="5662151" y="2379891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l="0" t="-91813" r="-96672" b="-119351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-1211895">
            <a:off x="-948949" y="7874294"/>
            <a:ext cx="5606335" cy="2867047"/>
          </a:xfrm>
          <a:custGeom>
            <a:avLst/>
            <a:gdLst/>
            <a:ahLst/>
            <a:cxnLst/>
            <a:rect r="r" b="b" t="t" l="l"/>
            <a:pathLst>
              <a:path h="2867047" w="5606335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4"/>
            <a:stretch>
              <a:fillRect l="-104139" t="-121970" r="0" b="-4348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618818"/>
            <a:ext cx="4539602" cy="3416641"/>
            <a:chOff x="0" y="0"/>
            <a:chExt cx="107994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9946" cy="812800"/>
            </a:xfrm>
            <a:custGeom>
              <a:avLst/>
              <a:gdLst/>
              <a:ahLst/>
              <a:cxnLst/>
              <a:rect r="r" b="b" t="t" l="l"/>
              <a:pathLst>
                <a:path h="812800" w="1079946">
                  <a:moveTo>
                    <a:pt x="1079946" y="406400"/>
                  </a:moveTo>
                  <a:lnTo>
                    <a:pt x="673546" y="0"/>
                  </a:lnTo>
                  <a:lnTo>
                    <a:pt x="67354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73546" y="609600"/>
                  </a:lnTo>
                  <a:lnTo>
                    <a:pt x="673546" y="812800"/>
                  </a:lnTo>
                  <a:lnTo>
                    <a:pt x="1079946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12725"/>
              <a:ext cx="978346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79672" indent="-339836" lvl="1">
                <a:lnSpc>
                  <a:spcPts val="3714"/>
                </a:lnSpc>
                <a:buAutoNum type="arabicPeriod" startAt="1"/>
              </a:pPr>
              <a:r>
                <a:rPr lang="en-US" sz="31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DESCRIPCION DEL PROBLEMA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41378" y="2374424"/>
            <a:ext cx="5427310" cy="4296217"/>
            <a:chOff x="0" y="0"/>
            <a:chExt cx="1026791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6791" cy="812800"/>
            </a:xfrm>
            <a:custGeom>
              <a:avLst/>
              <a:gdLst/>
              <a:ahLst/>
              <a:cxnLst/>
              <a:rect r="r" b="b" t="t" l="l"/>
              <a:pathLst>
                <a:path h="812800" w="1026791">
                  <a:moveTo>
                    <a:pt x="32809" y="0"/>
                  </a:moveTo>
                  <a:lnTo>
                    <a:pt x="993982" y="0"/>
                  </a:lnTo>
                  <a:cubicBezTo>
                    <a:pt x="1012102" y="0"/>
                    <a:pt x="1026791" y="14689"/>
                    <a:pt x="1026791" y="32809"/>
                  </a:cubicBezTo>
                  <a:lnTo>
                    <a:pt x="1026791" y="779991"/>
                  </a:lnTo>
                  <a:cubicBezTo>
                    <a:pt x="1026791" y="798111"/>
                    <a:pt x="1012102" y="812800"/>
                    <a:pt x="993982" y="812800"/>
                  </a:cubicBezTo>
                  <a:lnTo>
                    <a:pt x="32809" y="812800"/>
                  </a:lnTo>
                  <a:cubicBezTo>
                    <a:pt x="14689" y="812800"/>
                    <a:pt x="0" y="798111"/>
                    <a:pt x="0" y="779991"/>
                  </a:cubicBezTo>
                  <a:lnTo>
                    <a:pt x="0" y="32809"/>
                  </a:lnTo>
                  <a:cubicBezTo>
                    <a:pt x="0" y="14689"/>
                    <a:pt x="14689" y="0"/>
                    <a:pt x="32809" y="0"/>
                  </a:cubicBezTo>
                  <a:close/>
                </a:path>
              </a:pathLst>
            </a:custGeom>
            <a:blipFill>
              <a:blip r:embed="rId5"/>
              <a:stretch>
                <a:fillRect l="-9406" t="0" r="-940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140188" y="5411344"/>
            <a:ext cx="5427310" cy="4290032"/>
            <a:chOff x="0" y="0"/>
            <a:chExt cx="934862" cy="7389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4862" cy="738964"/>
            </a:xfrm>
            <a:custGeom>
              <a:avLst/>
              <a:gdLst/>
              <a:ahLst/>
              <a:cxnLst/>
              <a:rect r="r" b="b" t="t" l="l"/>
              <a:pathLst>
                <a:path h="738964" w="934862">
                  <a:moveTo>
                    <a:pt x="32809" y="0"/>
                  </a:moveTo>
                  <a:lnTo>
                    <a:pt x="902053" y="0"/>
                  </a:lnTo>
                  <a:cubicBezTo>
                    <a:pt x="920173" y="0"/>
                    <a:pt x="934862" y="14689"/>
                    <a:pt x="934862" y="32809"/>
                  </a:cubicBezTo>
                  <a:lnTo>
                    <a:pt x="934862" y="706155"/>
                  </a:lnTo>
                  <a:cubicBezTo>
                    <a:pt x="934862" y="724275"/>
                    <a:pt x="920173" y="738964"/>
                    <a:pt x="902053" y="738964"/>
                  </a:cubicBezTo>
                  <a:lnTo>
                    <a:pt x="32809" y="738964"/>
                  </a:lnTo>
                  <a:cubicBezTo>
                    <a:pt x="14689" y="738964"/>
                    <a:pt x="0" y="724275"/>
                    <a:pt x="0" y="706155"/>
                  </a:cubicBezTo>
                  <a:lnTo>
                    <a:pt x="0" y="32809"/>
                  </a:lnTo>
                  <a:cubicBezTo>
                    <a:pt x="0" y="14689"/>
                    <a:pt x="14689" y="0"/>
                    <a:pt x="32809" y="0"/>
                  </a:cubicBezTo>
                  <a:close/>
                </a:path>
              </a:pathLst>
            </a:custGeom>
            <a:blipFill>
              <a:blip r:embed="rId6"/>
              <a:stretch>
                <a:fillRect l="-9331" t="0" r="-933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735618"/>
            <a:ext cx="12999183" cy="141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7"/>
              </a:lnSpc>
            </a:pPr>
            <a:r>
              <a:rPr lang="en-US" sz="9799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ANALISIS DEL PROBLEMA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372601">
            <a:off x="13228724" y="382987"/>
            <a:ext cx="5662151" cy="2379890"/>
          </a:xfrm>
          <a:custGeom>
            <a:avLst/>
            <a:gdLst/>
            <a:ahLst/>
            <a:cxnLst/>
            <a:rect r="r" b="b" t="t" l="l"/>
            <a:pathLst>
              <a:path h="2379890" w="5662151">
                <a:moveTo>
                  <a:pt x="5662151" y="0"/>
                </a:moveTo>
                <a:lnTo>
                  <a:pt x="0" y="0"/>
                </a:lnTo>
                <a:lnTo>
                  <a:pt x="0" y="2379891"/>
                </a:lnTo>
                <a:lnTo>
                  <a:pt x="5662151" y="2379891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l="0" t="-91813" r="-96672" b="-119351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-1211895">
            <a:off x="-948949" y="7874294"/>
            <a:ext cx="5606335" cy="2867047"/>
          </a:xfrm>
          <a:custGeom>
            <a:avLst/>
            <a:gdLst/>
            <a:ahLst/>
            <a:cxnLst/>
            <a:rect r="r" b="b" t="t" l="l"/>
            <a:pathLst>
              <a:path h="2867047" w="5606335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4"/>
            <a:stretch>
              <a:fillRect l="-104139" t="-121970" r="0" b="-4348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77325" y="5143500"/>
            <a:ext cx="4590932" cy="4620178"/>
            <a:chOff x="0" y="0"/>
            <a:chExt cx="1026791" cy="10333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6791" cy="1033332"/>
            </a:xfrm>
            <a:custGeom>
              <a:avLst/>
              <a:gdLst/>
              <a:ahLst/>
              <a:cxnLst/>
              <a:rect r="r" b="b" t="t" l="l"/>
              <a:pathLst>
                <a:path h="1033332" w="1026791">
                  <a:moveTo>
                    <a:pt x="38786" y="0"/>
                  </a:moveTo>
                  <a:lnTo>
                    <a:pt x="988005" y="0"/>
                  </a:lnTo>
                  <a:cubicBezTo>
                    <a:pt x="998292" y="0"/>
                    <a:pt x="1008157" y="4086"/>
                    <a:pt x="1015431" y="11360"/>
                  </a:cubicBezTo>
                  <a:cubicBezTo>
                    <a:pt x="1022705" y="18634"/>
                    <a:pt x="1026791" y="28499"/>
                    <a:pt x="1026791" y="38786"/>
                  </a:cubicBezTo>
                  <a:lnTo>
                    <a:pt x="1026791" y="994546"/>
                  </a:lnTo>
                  <a:cubicBezTo>
                    <a:pt x="1026791" y="1015967"/>
                    <a:pt x="1009426" y="1033332"/>
                    <a:pt x="988005" y="1033332"/>
                  </a:cubicBezTo>
                  <a:lnTo>
                    <a:pt x="38786" y="1033332"/>
                  </a:lnTo>
                  <a:cubicBezTo>
                    <a:pt x="28499" y="1033332"/>
                    <a:pt x="18634" y="1029246"/>
                    <a:pt x="11360" y="1021972"/>
                  </a:cubicBezTo>
                  <a:cubicBezTo>
                    <a:pt x="4086" y="1014698"/>
                    <a:pt x="0" y="1004833"/>
                    <a:pt x="0" y="994546"/>
                  </a:cubicBezTo>
                  <a:lnTo>
                    <a:pt x="0" y="38786"/>
                  </a:lnTo>
                  <a:cubicBezTo>
                    <a:pt x="0" y="28499"/>
                    <a:pt x="4086" y="18634"/>
                    <a:pt x="11360" y="11360"/>
                  </a:cubicBezTo>
                  <a:cubicBezTo>
                    <a:pt x="18634" y="4086"/>
                    <a:pt x="28499" y="0"/>
                    <a:pt x="38786" y="0"/>
                  </a:cubicBezTo>
                  <a:close/>
                </a:path>
              </a:pathLst>
            </a:custGeom>
            <a:blipFill>
              <a:blip r:embed="rId5"/>
              <a:stretch>
                <a:fillRect l="-318" t="0" r="-31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428923" y="2428561"/>
            <a:ext cx="4227809" cy="4290032"/>
            <a:chOff x="0" y="0"/>
            <a:chExt cx="728246" cy="7389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8246" cy="738964"/>
            </a:xfrm>
            <a:custGeom>
              <a:avLst/>
              <a:gdLst/>
              <a:ahLst/>
              <a:cxnLst/>
              <a:rect r="r" b="b" t="t" l="l"/>
              <a:pathLst>
                <a:path h="738964" w="728246">
                  <a:moveTo>
                    <a:pt x="42117" y="0"/>
                  </a:moveTo>
                  <a:lnTo>
                    <a:pt x="686129" y="0"/>
                  </a:lnTo>
                  <a:cubicBezTo>
                    <a:pt x="697299" y="0"/>
                    <a:pt x="708012" y="4437"/>
                    <a:pt x="715910" y="12336"/>
                  </a:cubicBezTo>
                  <a:cubicBezTo>
                    <a:pt x="723809" y="20234"/>
                    <a:pt x="728246" y="30947"/>
                    <a:pt x="728246" y="42117"/>
                  </a:cubicBezTo>
                  <a:lnTo>
                    <a:pt x="728246" y="696847"/>
                  </a:lnTo>
                  <a:cubicBezTo>
                    <a:pt x="728246" y="708017"/>
                    <a:pt x="723809" y="718730"/>
                    <a:pt x="715910" y="726628"/>
                  </a:cubicBezTo>
                  <a:cubicBezTo>
                    <a:pt x="708012" y="734527"/>
                    <a:pt x="697299" y="738964"/>
                    <a:pt x="686129" y="738964"/>
                  </a:cubicBezTo>
                  <a:lnTo>
                    <a:pt x="42117" y="738964"/>
                  </a:lnTo>
                  <a:cubicBezTo>
                    <a:pt x="30947" y="738964"/>
                    <a:pt x="20234" y="734527"/>
                    <a:pt x="12336" y="726628"/>
                  </a:cubicBezTo>
                  <a:cubicBezTo>
                    <a:pt x="4437" y="718730"/>
                    <a:pt x="0" y="708017"/>
                    <a:pt x="0" y="696847"/>
                  </a:cubicBezTo>
                  <a:lnTo>
                    <a:pt x="0" y="42117"/>
                  </a:lnTo>
                  <a:cubicBezTo>
                    <a:pt x="0" y="30947"/>
                    <a:pt x="4437" y="20234"/>
                    <a:pt x="12336" y="12336"/>
                  </a:cubicBezTo>
                  <a:cubicBezTo>
                    <a:pt x="20234" y="4437"/>
                    <a:pt x="30947" y="0"/>
                    <a:pt x="42117" y="0"/>
                  </a:cubicBezTo>
                  <a:close/>
                </a:path>
              </a:pathLst>
            </a:custGeom>
            <a:blipFill>
              <a:blip r:embed="rId6"/>
              <a:stretch>
                <a:fillRect l="-735" t="0" r="-73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462582" y="3030526"/>
            <a:ext cx="5417435" cy="3086100"/>
            <a:chOff x="0" y="0"/>
            <a:chExt cx="142681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6814" cy="812800"/>
            </a:xfrm>
            <a:custGeom>
              <a:avLst/>
              <a:gdLst/>
              <a:ahLst/>
              <a:cxnLst/>
              <a:rect r="r" b="b" t="t" l="l"/>
              <a:pathLst>
                <a:path h="812800" w="1426814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426814" y="203200"/>
                  </a:lnTo>
                  <a:lnTo>
                    <a:pt x="1426814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203200"/>
              <a:ext cx="132521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8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2. REQUERIMIENTOS DEL SISTEMA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735618"/>
            <a:ext cx="12999183" cy="141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7"/>
              </a:lnSpc>
            </a:pPr>
            <a:r>
              <a:rPr lang="en-US" sz="9799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ANALISIS DEL PROBLEMA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42577" y="3278687"/>
            <a:ext cx="483416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4F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FUNCIONALES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20532" y="7367864"/>
            <a:ext cx="4756793" cy="169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true">
                <a:solidFill>
                  <a:srgbClr val="F4F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FUNCIONALES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372601">
            <a:off x="13228724" y="382987"/>
            <a:ext cx="5662151" cy="2379890"/>
          </a:xfrm>
          <a:custGeom>
            <a:avLst/>
            <a:gdLst/>
            <a:ahLst/>
            <a:cxnLst/>
            <a:rect r="r" b="b" t="t" l="l"/>
            <a:pathLst>
              <a:path h="2379890" w="5662151">
                <a:moveTo>
                  <a:pt x="5662151" y="0"/>
                </a:moveTo>
                <a:lnTo>
                  <a:pt x="0" y="0"/>
                </a:lnTo>
                <a:lnTo>
                  <a:pt x="0" y="2379891"/>
                </a:lnTo>
                <a:lnTo>
                  <a:pt x="5662151" y="2379891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l="0" t="-91813" r="-96672" b="-119351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-1211895">
            <a:off x="-948949" y="7874294"/>
            <a:ext cx="5606335" cy="2867047"/>
          </a:xfrm>
          <a:custGeom>
            <a:avLst/>
            <a:gdLst/>
            <a:ahLst/>
            <a:cxnLst/>
            <a:rect r="r" b="b" t="t" l="l"/>
            <a:pathLst>
              <a:path h="2867047" w="5606335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4"/>
            <a:stretch>
              <a:fillRect l="-104139" t="-121970" r="0" b="-4348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618818"/>
            <a:ext cx="4539602" cy="3416641"/>
            <a:chOff x="0" y="0"/>
            <a:chExt cx="107994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9946" cy="812800"/>
            </a:xfrm>
            <a:custGeom>
              <a:avLst/>
              <a:gdLst/>
              <a:ahLst/>
              <a:cxnLst/>
              <a:rect r="r" b="b" t="t" l="l"/>
              <a:pathLst>
                <a:path h="812800" w="1079946">
                  <a:moveTo>
                    <a:pt x="1079946" y="406400"/>
                  </a:moveTo>
                  <a:lnTo>
                    <a:pt x="673546" y="0"/>
                  </a:lnTo>
                  <a:lnTo>
                    <a:pt x="67354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73546" y="609600"/>
                  </a:lnTo>
                  <a:lnTo>
                    <a:pt x="673546" y="812800"/>
                  </a:lnTo>
                  <a:lnTo>
                    <a:pt x="1079946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12725"/>
              <a:ext cx="978346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4"/>
                </a:lnSpc>
              </a:pPr>
              <a:r>
                <a:rPr lang="en-US" sz="31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3. ESTRUCTURAS DE DATOS PROPUESTAS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54041" y="2837310"/>
            <a:ext cx="3861013" cy="3968577"/>
            <a:chOff x="0" y="0"/>
            <a:chExt cx="901228" cy="9263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1228" cy="926336"/>
            </a:xfrm>
            <a:custGeom>
              <a:avLst/>
              <a:gdLst/>
              <a:ahLst/>
              <a:cxnLst/>
              <a:rect r="r" b="b" t="t" l="l"/>
              <a:pathLst>
                <a:path h="926336" w="901228">
                  <a:moveTo>
                    <a:pt x="450614" y="0"/>
                  </a:moveTo>
                  <a:lnTo>
                    <a:pt x="538085" y="127629"/>
                  </a:lnTo>
                  <a:lnTo>
                    <a:pt x="675921" y="62053"/>
                  </a:lnTo>
                  <a:lnTo>
                    <a:pt x="689589" y="217535"/>
                  </a:lnTo>
                  <a:lnTo>
                    <a:pt x="840857" y="231584"/>
                  </a:lnTo>
                  <a:lnTo>
                    <a:pt x="777059" y="373260"/>
                  </a:lnTo>
                  <a:lnTo>
                    <a:pt x="901228" y="463168"/>
                  </a:lnTo>
                  <a:lnTo>
                    <a:pt x="777059" y="553076"/>
                  </a:lnTo>
                  <a:lnTo>
                    <a:pt x="840857" y="694752"/>
                  </a:lnTo>
                  <a:lnTo>
                    <a:pt x="689589" y="708800"/>
                  </a:lnTo>
                  <a:lnTo>
                    <a:pt x="675921" y="864283"/>
                  </a:lnTo>
                  <a:lnTo>
                    <a:pt x="538085" y="798707"/>
                  </a:lnTo>
                  <a:lnTo>
                    <a:pt x="450614" y="926336"/>
                  </a:lnTo>
                  <a:lnTo>
                    <a:pt x="363143" y="798707"/>
                  </a:lnTo>
                  <a:lnTo>
                    <a:pt x="225307" y="864283"/>
                  </a:lnTo>
                  <a:lnTo>
                    <a:pt x="211639" y="708800"/>
                  </a:lnTo>
                  <a:lnTo>
                    <a:pt x="60371" y="694752"/>
                  </a:lnTo>
                  <a:lnTo>
                    <a:pt x="124169" y="553076"/>
                  </a:lnTo>
                  <a:lnTo>
                    <a:pt x="0" y="463168"/>
                  </a:lnTo>
                  <a:lnTo>
                    <a:pt x="124169" y="373260"/>
                  </a:lnTo>
                  <a:lnTo>
                    <a:pt x="60371" y="231584"/>
                  </a:lnTo>
                  <a:lnTo>
                    <a:pt x="211639" y="217535"/>
                  </a:lnTo>
                  <a:lnTo>
                    <a:pt x="225307" y="62053"/>
                  </a:lnTo>
                  <a:lnTo>
                    <a:pt x="363143" y="127629"/>
                  </a:lnTo>
                  <a:lnTo>
                    <a:pt x="450614" y="0"/>
                  </a:lnTo>
                  <a:close/>
                </a:path>
              </a:pathLst>
            </a:custGeom>
            <a:solidFill>
              <a:srgbClr val="8ECDF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40817" y="144740"/>
              <a:ext cx="619595" cy="636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2"/>
                </a:lnSpc>
              </a:pPr>
              <a:r>
                <a:rPr lang="en-US" sz="27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Lista enlazada para almacenar procesos activos.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735618"/>
            <a:ext cx="12999183" cy="141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7"/>
              </a:lnSpc>
            </a:pPr>
            <a:r>
              <a:rPr lang="en-US" sz="9799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ANALISIS DEL PROBLEMA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82885" y="6035459"/>
            <a:ext cx="3482171" cy="34821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ECDF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127000"/>
              <a:ext cx="558800" cy="55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2"/>
                </a:lnSpc>
              </a:pPr>
              <a:r>
                <a:rPr lang="en-US" sz="27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Cola para simular el orden de ejecución.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777129" y="3653672"/>
            <a:ext cx="3482171" cy="348217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ECDF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127000"/>
              <a:ext cx="558800" cy="55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2"/>
                </a:lnSpc>
              </a:pPr>
              <a:r>
                <a:rPr lang="en-US" sz="27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Pila para guardar historial de procesos finalizados.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372601">
            <a:off x="13228724" y="382987"/>
            <a:ext cx="5662151" cy="2379890"/>
          </a:xfrm>
          <a:custGeom>
            <a:avLst/>
            <a:gdLst/>
            <a:ahLst/>
            <a:cxnLst/>
            <a:rect r="r" b="b" t="t" l="l"/>
            <a:pathLst>
              <a:path h="2379890" w="5662151">
                <a:moveTo>
                  <a:pt x="5662151" y="0"/>
                </a:moveTo>
                <a:lnTo>
                  <a:pt x="0" y="0"/>
                </a:lnTo>
                <a:lnTo>
                  <a:pt x="0" y="2379891"/>
                </a:lnTo>
                <a:lnTo>
                  <a:pt x="5662151" y="2379891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l="0" t="-91813" r="-96672" b="-119351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-1211895">
            <a:off x="-948949" y="7874294"/>
            <a:ext cx="5606335" cy="2867047"/>
          </a:xfrm>
          <a:custGeom>
            <a:avLst/>
            <a:gdLst/>
            <a:ahLst/>
            <a:cxnLst/>
            <a:rect r="r" b="b" t="t" l="l"/>
            <a:pathLst>
              <a:path h="2867047" w="5606335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4"/>
            <a:stretch>
              <a:fillRect l="-104139" t="-121970" r="0" b="-4348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51091" y="5318350"/>
            <a:ext cx="4911490" cy="4620178"/>
            <a:chOff x="0" y="0"/>
            <a:chExt cx="1098486" cy="10333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8486" cy="1033332"/>
            </a:xfrm>
            <a:custGeom>
              <a:avLst/>
              <a:gdLst/>
              <a:ahLst/>
              <a:cxnLst/>
              <a:rect r="r" b="b" t="t" l="l"/>
              <a:pathLst>
                <a:path h="1033332" w="1098486">
                  <a:moveTo>
                    <a:pt x="36255" y="0"/>
                  </a:moveTo>
                  <a:lnTo>
                    <a:pt x="1062232" y="0"/>
                  </a:lnTo>
                  <a:cubicBezTo>
                    <a:pt x="1082254" y="0"/>
                    <a:pt x="1098486" y="16232"/>
                    <a:pt x="1098486" y="36255"/>
                  </a:cubicBezTo>
                  <a:lnTo>
                    <a:pt x="1098486" y="997078"/>
                  </a:lnTo>
                  <a:cubicBezTo>
                    <a:pt x="1098486" y="1017101"/>
                    <a:pt x="1082254" y="1033332"/>
                    <a:pt x="1062232" y="1033332"/>
                  </a:cubicBezTo>
                  <a:lnTo>
                    <a:pt x="36255" y="1033332"/>
                  </a:lnTo>
                  <a:cubicBezTo>
                    <a:pt x="16232" y="1033332"/>
                    <a:pt x="0" y="1017101"/>
                    <a:pt x="0" y="997078"/>
                  </a:cubicBezTo>
                  <a:lnTo>
                    <a:pt x="0" y="36255"/>
                  </a:lnTo>
                  <a:cubicBezTo>
                    <a:pt x="0" y="16232"/>
                    <a:pt x="16232" y="0"/>
                    <a:pt x="36255" y="0"/>
                  </a:cubicBezTo>
                  <a:close/>
                </a:path>
              </a:pathLst>
            </a:custGeom>
            <a:blipFill>
              <a:blip r:embed="rId5"/>
              <a:stretch>
                <a:fillRect l="-47480" t="0" r="-4748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1239" y="2428561"/>
            <a:ext cx="5245077" cy="4290032"/>
            <a:chOff x="0" y="0"/>
            <a:chExt cx="903472" cy="7389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472" cy="738964"/>
            </a:xfrm>
            <a:custGeom>
              <a:avLst/>
              <a:gdLst/>
              <a:ahLst/>
              <a:cxnLst/>
              <a:rect r="r" b="b" t="t" l="l"/>
              <a:pathLst>
                <a:path h="738964" w="903472">
                  <a:moveTo>
                    <a:pt x="33949" y="0"/>
                  </a:moveTo>
                  <a:lnTo>
                    <a:pt x="869523" y="0"/>
                  </a:lnTo>
                  <a:cubicBezTo>
                    <a:pt x="888272" y="0"/>
                    <a:pt x="903472" y="15199"/>
                    <a:pt x="903472" y="33949"/>
                  </a:cubicBezTo>
                  <a:lnTo>
                    <a:pt x="903472" y="705015"/>
                  </a:lnTo>
                  <a:cubicBezTo>
                    <a:pt x="903472" y="723765"/>
                    <a:pt x="888272" y="738964"/>
                    <a:pt x="869523" y="738964"/>
                  </a:cubicBezTo>
                  <a:lnTo>
                    <a:pt x="33949" y="738964"/>
                  </a:lnTo>
                  <a:cubicBezTo>
                    <a:pt x="15199" y="738964"/>
                    <a:pt x="0" y="723765"/>
                    <a:pt x="0" y="705015"/>
                  </a:cubicBezTo>
                  <a:lnTo>
                    <a:pt x="0" y="33949"/>
                  </a:lnTo>
                  <a:cubicBezTo>
                    <a:pt x="0" y="15199"/>
                    <a:pt x="15199" y="0"/>
                    <a:pt x="33949" y="0"/>
                  </a:cubicBezTo>
                  <a:close/>
                </a:path>
              </a:pathLst>
            </a:custGeom>
            <a:blipFill>
              <a:blip r:embed="rId6"/>
              <a:stretch>
                <a:fillRect l="-13899" t="0" r="-1389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462582" y="3030526"/>
            <a:ext cx="5417435" cy="3086100"/>
            <a:chOff x="0" y="0"/>
            <a:chExt cx="142681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6814" cy="812800"/>
            </a:xfrm>
            <a:custGeom>
              <a:avLst/>
              <a:gdLst/>
              <a:ahLst/>
              <a:cxnLst/>
              <a:rect r="r" b="b" t="t" l="l"/>
              <a:pathLst>
                <a:path h="812800" w="1426814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426814" y="203200"/>
                  </a:lnTo>
                  <a:lnTo>
                    <a:pt x="1426814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203200"/>
              <a:ext cx="132521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8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4. JUSTIFICACION DE LA ELECCION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735618"/>
            <a:ext cx="12999183" cy="141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7"/>
              </a:lnSpc>
            </a:pPr>
            <a:r>
              <a:rPr lang="en-US" sz="9799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ANALISIS DEL PROBLEMA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532566"/>
            <a:ext cx="1051596" cy="1051596"/>
            <a:chOff x="0" y="0"/>
            <a:chExt cx="1402128" cy="140212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5"/>
                  </a:lnSpc>
                </a:pPr>
              </a:p>
            </p:txBody>
          </p:sp>
        </p:grp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7613739" y="3106432"/>
          <a:ext cx="7898034" cy="5527359"/>
        </p:xfrm>
        <a:graphic>
          <a:graphicData uri="http://schemas.openxmlformats.org/drawingml/2006/table">
            <a:tbl>
              <a:tblPr/>
              <a:tblGrid>
                <a:gridCol w="3949017"/>
                <a:gridCol w="3949017"/>
              </a:tblGrid>
              <a:tr h="1285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7"/>
                        </a:lnSpc>
                        <a:defRPr/>
                      </a:pPr>
                      <a:r>
                        <a:rPr lang="en-US" sz="2348" b="tru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ESTRUCTURA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07"/>
                        </a:lnSpc>
                        <a:defRPr/>
                      </a:pPr>
                      <a:r>
                        <a:rPr lang="en-US" sz="2148" b="true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OPERACIONES PRINCIPALES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2713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67"/>
                        </a:lnSpc>
                        <a:defRPr/>
                      </a:pPr>
                      <a:r>
                        <a:rPr lang="en-US" sz="2048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LISTA ENLAZADA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67"/>
                        </a:lnSpc>
                        <a:defRPr/>
                      </a:pPr>
                      <a:r>
                        <a:rPr lang="en-US" sz="2048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Insertar, mostrar,eliminar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8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67"/>
                        </a:lnSpc>
                        <a:defRPr/>
                      </a:pPr>
                      <a:r>
                        <a:rPr lang="en-US" sz="2048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COLA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67"/>
                        </a:lnSpc>
                        <a:defRPr/>
                      </a:pPr>
                      <a:r>
                        <a:rPr lang="en-US" sz="2048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Encolar, desencolar, mostrar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26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67"/>
                        </a:lnSpc>
                        <a:defRPr/>
                      </a:pPr>
                      <a:r>
                        <a:rPr lang="en-US" sz="2048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PILA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67"/>
                        </a:lnSpc>
                        <a:defRPr/>
                      </a:pPr>
                      <a:r>
                        <a:rPr lang="en-US" sz="2048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Push, pop, mostrar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2776228" y="1227095"/>
            <a:ext cx="12735545" cy="103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DISEÑO DE LA SOLUCION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36446" y="4532566"/>
            <a:ext cx="3497215" cy="122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93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DESCRIPCION DE ESTRUCTURAS  Y OPERACIONES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8564" y="4876612"/>
            <a:ext cx="643228" cy="60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4"/>
              </a:lnSpc>
              <a:spcBef>
                <a:spcPct val="0"/>
              </a:spcBef>
            </a:pPr>
            <a:r>
              <a:rPr lang="en-US" b="true" sz="4633" strike="noStrike" u="non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7440" y="5424234"/>
            <a:ext cx="1051596" cy="1051596"/>
            <a:chOff x="0" y="0"/>
            <a:chExt cx="1402128" cy="140212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5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8447547" y="2801889"/>
            <a:ext cx="9437707" cy="2622344"/>
          </a:xfrm>
          <a:custGeom>
            <a:avLst/>
            <a:gdLst/>
            <a:ahLst/>
            <a:cxnLst/>
            <a:rect r="r" b="b" t="t" l="l"/>
            <a:pathLst>
              <a:path h="2622344" w="9437707">
                <a:moveTo>
                  <a:pt x="0" y="0"/>
                </a:moveTo>
                <a:lnTo>
                  <a:pt x="9437707" y="0"/>
                </a:lnTo>
                <a:lnTo>
                  <a:pt x="9437707" y="2622345"/>
                </a:lnTo>
                <a:lnTo>
                  <a:pt x="0" y="2622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091775" y="3081535"/>
            <a:ext cx="2063054" cy="20630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00537F">
                    <a:alpha val="100000"/>
                  </a:srgbClr>
                </a:gs>
                <a:gs pos="50000">
                  <a:srgbClr val="005B89">
                    <a:alpha val="100000"/>
                  </a:srgbClr>
                </a:gs>
                <a:gs pos="100000">
                  <a:srgbClr val="45B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  <a:r>
                <a:rPr lang="en-US" sz="1648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INSERTAR PROCESO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91775" y="6655461"/>
            <a:ext cx="2063054" cy="206305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00537F">
                    <a:alpha val="100000"/>
                  </a:srgbClr>
                </a:gs>
                <a:gs pos="50000">
                  <a:srgbClr val="005B89">
                    <a:alpha val="100000"/>
                  </a:srgbClr>
                </a:gs>
                <a:gs pos="100000">
                  <a:srgbClr val="45B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  <a:r>
                <a:rPr lang="en-US" sz="1648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MOSTRAR PROCESOS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447547" y="5663504"/>
            <a:ext cx="4610955" cy="4270417"/>
          </a:xfrm>
          <a:custGeom>
            <a:avLst/>
            <a:gdLst/>
            <a:ahLst/>
            <a:cxnLst/>
            <a:rect r="r" b="b" t="t" l="l"/>
            <a:pathLst>
              <a:path h="4270417" w="4610955">
                <a:moveTo>
                  <a:pt x="0" y="0"/>
                </a:moveTo>
                <a:lnTo>
                  <a:pt x="4610955" y="0"/>
                </a:lnTo>
                <a:lnTo>
                  <a:pt x="4610955" y="4270417"/>
                </a:lnTo>
                <a:lnTo>
                  <a:pt x="0" y="4270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716" b="-3162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776228" y="1227095"/>
            <a:ext cx="12735545" cy="103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DISEÑO DE LA SOLUCION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0163" y="5143500"/>
            <a:ext cx="3758895" cy="133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ALGORTIMOS PRINCIPALES (PSEUDOCODIGO)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7304" y="5768279"/>
            <a:ext cx="643228" cy="60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4"/>
              </a:lnSpc>
              <a:spcBef>
                <a:spcPct val="0"/>
              </a:spcBef>
            </a:pPr>
            <a:r>
              <a:rPr lang="en-US" b="true" sz="4633" strike="noStrike" u="non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8422" y="3096856"/>
            <a:ext cx="1051596" cy="1051596"/>
            <a:chOff x="0" y="0"/>
            <a:chExt cx="1402128" cy="140212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5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6761057" y="2455679"/>
            <a:ext cx="8927145" cy="7485986"/>
          </a:xfrm>
          <a:custGeom>
            <a:avLst/>
            <a:gdLst/>
            <a:ahLst/>
            <a:cxnLst/>
            <a:rect r="r" b="b" t="t" l="l"/>
            <a:pathLst>
              <a:path h="7485986" w="8927145">
                <a:moveTo>
                  <a:pt x="0" y="0"/>
                </a:moveTo>
                <a:lnTo>
                  <a:pt x="8927145" y="0"/>
                </a:lnTo>
                <a:lnTo>
                  <a:pt x="8927145" y="7485986"/>
                </a:lnTo>
                <a:lnTo>
                  <a:pt x="0" y="7485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28" r="0" b="-522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76228" y="1227095"/>
            <a:ext cx="12735545" cy="103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DISEÑO DE LA SOLUCION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4424" y="3090542"/>
            <a:ext cx="3648203" cy="105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DIAGRAMA DE FLUJO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8285" y="3440901"/>
            <a:ext cx="643228" cy="60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4"/>
              </a:lnSpc>
              <a:spcBef>
                <a:spcPct val="0"/>
              </a:spcBef>
            </a:pPr>
            <a:r>
              <a:rPr lang="en-US" b="true" sz="4633" strike="noStrike" u="non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8422" y="3096856"/>
            <a:ext cx="1051596" cy="1051596"/>
            <a:chOff x="0" y="0"/>
            <a:chExt cx="1402128" cy="140212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5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6107452" y="2450783"/>
            <a:ext cx="3541373" cy="1770687"/>
            <a:chOff x="0" y="0"/>
            <a:chExt cx="8128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4"/>
                </a:lnSpc>
              </a:pPr>
              <a:r>
                <a:rPr lang="en-US" sz="21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FACILITA COMPRENSION Y MANTENIMIENTO. 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776228" y="1227095"/>
            <a:ext cx="12735545" cy="103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DISEÑO DE LA SOLUCION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4424" y="3090542"/>
            <a:ext cx="3648203" cy="105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JUSTIFICACION DEL DISEÑO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8285" y="3440901"/>
            <a:ext cx="643228" cy="60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4"/>
              </a:lnSpc>
              <a:spcBef>
                <a:spcPct val="0"/>
              </a:spcBef>
            </a:pPr>
            <a:r>
              <a:rPr lang="en-US" b="true" sz="4633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648825" y="4764658"/>
            <a:ext cx="3541373" cy="1770687"/>
            <a:chOff x="0" y="0"/>
            <a:chExt cx="8128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4"/>
                </a:lnSpc>
              </a:pPr>
              <a:r>
                <a:rPr lang="en-US" sz="21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SEPARARADOS EN ARCHIVOS .h y .cpp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41739" y="6732451"/>
            <a:ext cx="3817561" cy="1770687"/>
            <a:chOff x="0" y="0"/>
            <a:chExt cx="876189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76189" cy="406400"/>
            </a:xfrm>
            <a:custGeom>
              <a:avLst/>
              <a:gdLst/>
              <a:ahLst/>
              <a:cxnLst/>
              <a:rect r="r" b="b" t="t" l="l"/>
              <a:pathLst>
                <a:path h="406400" w="876189">
                  <a:moveTo>
                    <a:pt x="672989" y="0"/>
                  </a:moveTo>
                  <a:cubicBezTo>
                    <a:pt x="785214" y="0"/>
                    <a:pt x="876189" y="90976"/>
                    <a:pt x="876189" y="203200"/>
                  </a:cubicBezTo>
                  <a:cubicBezTo>
                    <a:pt x="876189" y="315424"/>
                    <a:pt x="785214" y="406400"/>
                    <a:pt x="67298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876189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4"/>
                </a:lnSpc>
              </a:pPr>
              <a:r>
                <a:rPr lang="en-US" sz="214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PERMITE REPRESENTAR EL COMPORTAMIENTO REAL DEL LOS PROCESOS.  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7878138" y="4221470"/>
            <a:ext cx="0" cy="1428532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>
            <a:off x="7878658" y="5640516"/>
            <a:ext cx="2084674" cy="1897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1438562" y="6535345"/>
            <a:ext cx="0" cy="1428532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>
            <a:off x="11440300" y="7963877"/>
            <a:ext cx="2084674" cy="1897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DAGp_2jpx-M</dc:identifier>
  <dcterms:modified xsi:type="dcterms:W3CDTF">2011-08-01T06:04:30Z</dcterms:modified>
  <cp:revision>1</cp:revision>
  <dc:title>GESTION DE PROCESOS</dc:title>
</cp:coreProperties>
</file>